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1"/>
  </p:notesMasterIdLst>
  <p:sldIdLst>
    <p:sldId id="256" r:id="rId2"/>
    <p:sldId id="257" r:id="rId3"/>
    <p:sldId id="258" r:id="rId4"/>
    <p:sldId id="263" r:id="rId5"/>
    <p:sldId id="259" r:id="rId6"/>
    <p:sldId id="262" r:id="rId7"/>
    <p:sldId id="266" r:id="rId8"/>
    <p:sldId id="260" r:id="rId9"/>
    <p:sldId id="264" r:id="rId10"/>
    <p:sldId id="265" r:id="rId11"/>
    <p:sldId id="267" r:id="rId12"/>
    <p:sldId id="270" r:id="rId13"/>
    <p:sldId id="271" r:id="rId14"/>
    <p:sldId id="273" r:id="rId15"/>
    <p:sldId id="274" r:id="rId16"/>
    <p:sldId id="277" r:id="rId17"/>
    <p:sldId id="278" r:id="rId18"/>
    <p:sldId id="280" r:id="rId19"/>
    <p:sldId id="281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1230"/>
    <a:srgbClr val="983E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D3E72-3F40-4A7C-AF31-1A3EE2D702A6}" type="datetimeFigureOut">
              <a:rPr lang="es-ES" smtClean="0"/>
              <a:t>21/08/2020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CD83B-8918-4ABB-938F-CF7DD2EF7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089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81AEA1-0DFA-4B54-B1AB-10387C77C3B1}" type="slidenum">
              <a:rPr lang="es-ES"/>
              <a:pPr/>
              <a:t>11</a:t>
            </a:fld>
            <a:endParaRPr lang="es-E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E4E011-7177-48AC-9F81-429D2001BBD4}" type="slidenum">
              <a:rPr lang="es-ES"/>
              <a:pPr/>
              <a:t>12</a:t>
            </a:fld>
            <a:endParaRPr lang="es-E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CC360A-92B8-4AC4-8899-CC56585ACB0A}" type="slidenum">
              <a:rPr lang="es-ES"/>
              <a:pPr/>
              <a:t>13</a:t>
            </a:fld>
            <a:endParaRPr lang="es-E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E60A1C-C8A3-47E4-86D3-20AF041D0CD9}" type="slidenum">
              <a:rPr lang="es-ES"/>
              <a:pPr/>
              <a:t>14</a:t>
            </a:fld>
            <a:endParaRPr lang="es-E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99F58A-0AF4-488D-9441-D464FB116389}" type="slidenum">
              <a:rPr lang="es-ES"/>
              <a:pPr/>
              <a:t>15</a:t>
            </a:fld>
            <a:endParaRPr lang="es-E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B299E2-739F-4B36-AB5E-975F000F02C8}" type="slidenum">
              <a:rPr lang="es-ES"/>
              <a:pPr/>
              <a:t>16</a:t>
            </a:fld>
            <a:endParaRPr lang="es-E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42E46C-9415-4C8A-8C75-C35F0E5143A4}" type="slidenum">
              <a:rPr lang="es-ES"/>
              <a:pPr/>
              <a:t>17</a:t>
            </a:fld>
            <a:endParaRPr lang="es-E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B740DF-9C97-4627-ADFD-99F12BC27D99}" type="slidenum">
              <a:rPr lang="es-ES"/>
              <a:pPr/>
              <a:t>18</a:t>
            </a:fld>
            <a:endParaRPr lang="es-E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0473E8-7C2C-49DE-83DC-8E82BA58559D}" type="slidenum">
              <a:rPr lang="es-ES"/>
              <a:pPr/>
              <a:t>19</a:t>
            </a:fld>
            <a:endParaRPr lang="es-E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9068B97-21A5-41F4-AB87-EAE4565D15A4}" type="datetime1">
              <a:rPr lang="es-ES" smtClean="0"/>
              <a:t>21/08/2020</a:t>
            </a:fld>
            <a:endParaRPr lang="es-E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48C8-7601-4BC9-BFD7-8BB0E334A1EA}" type="datetime1">
              <a:rPr lang="es-ES" smtClean="0"/>
              <a:t>21/08/2020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B663ACA-273B-4756-9DE9-FEF7C9E8412B}" type="datetime1">
              <a:rPr lang="es-ES" smtClean="0"/>
              <a:t>21/08/2020</a:t>
            </a:fld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BAA4-B241-44D8-9DC0-F83E2D628774}" type="datetime1">
              <a:rPr lang="es-ES" smtClean="0"/>
              <a:t>21/08/2020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F091-C67A-4BA4-97A8-E0F14C084D95}" type="datetime1">
              <a:rPr lang="es-ES" smtClean="0"/>
              <a:t>21/08/2020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08E1-B765-4739-AD9F-C55C4AA48703}" type="datetime1">
              <a:rPr lang="es-ES" smtClean="0"/>
              <a:t>21/08/2020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93C1-1E48-401C-B50F-8F6F73774E09}" type="datetime1">
              <a:rPr lang="es-ES" smtClean="0"/>
              <a:t>21/08/2020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1A801-DB5D-4DE9-A76B-7453E75469F3}" type="datetime1">
              <a:rPr lang="es-ES" smtClean="0"/>
              <a:t>21/08/2020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5F35C-5587-4DFE-802B-FEFCE6055510}" type="datetime1">
              <a:rPr lang="es-ES" smtClean="0"/>
              <a:t>21/08/2020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F9B68-12A7-4E1B-9E61-7B26E8069D3D}" type="datetime1">
              <a:rPr lang="es-ES" smtClean="0"/>
              <a:t>21/08/2020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152FE-856A-4EA7-840D-48A5E9CB1DFD}" type="datetime1">
              <a:rPr lang="es-ES" smtClean="0"/>
              <a:t>21/08/2020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4676E407-1B5C-4185-ABF5-FE21C8BAA35F}" type="datetime1">
              <a:rPr lang="es-ES" smtClean="0"/>
              <a:t>21/08/2020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 2020-2024</a:t>
            </a:r>
          </a:p>
          <a:p>
            <a:endParaRPr lang="es-ES" sz="2000" dirty="0"/>
          </a:p>
          <a:p>
            <a:endParaRPr lang="es-ES" sz="2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484784"/>
            <a:ext cx="6324600" cy="4608512"/>
          </a:xfrm>
        </p:spPr>
        <p:txBody>
          <a:bodyPr>
            <a:normAutofit/>
          </a:bodyPr>
          <a:lstStyle/>
          <a:p>
            <a:r>
              <a:rPr lang="es-ES" dirty="0"/>
              <a:t>Marco estratégico del </a:t>
            </a:r>
            <a:r>
              <a:rPr lang="es-ES"/>
              <a:t>centro educativo </a:t>
            </a:r>
            <a:br>
              <a:rPr lang="es-ES" dirty="0"/>
            </a:br>
            <a:br>
              <a:rPr lang="es-ES" dirty="0"/>
            </a:br>
            <a:br>
              <a:rPr lang="es-ES" sz="2400" b="1" dirty="0"/>
            </a:br>
            <a:br>
              <a:rPr lang="es-ES" sz="2400" b="1" dirty="0"/>
            </a:br>
            <a:br>
              <a:rPr lang="es-ES" sz="2400" b="1" dirty="0"/>
            </a:br>
            <a:r>
              <a:rPr lang="es-ES" sz="1100" b="1" dirty="0">
                <a:latin typeface="Bell MT" panose="02020503060305020303" pitchFamily="18" charset="0"/>
              </a:rPr>
              <a:t>Elaboración propia</a:t>
            </a:r>
            <a:br>
              <a:rPr lang="es-ES" sz="1600" b="1" dirty="0"/>
            </a:br>
            <a:br>
              <a:rPr lang="es-ES" sz="1600" b="1" dirty="0"/>
            </a:br>
            <a:endParaRPr lang="es-ES" sz="16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968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92088"/>
          </a:xfrm>
        </p:spPr>
        <p:txBody>
          <a:bodyPr>
            <a:noAutofit/>
          </a:bodyPr>
          <a:lstStyle/>
          <a:p>
            <a:r>
              <a:rPr lang="es-ES" sz="2800" b="1" dirty="0">
                <a:latin typeface="Calibri" pitchFamily="34" charset="0"/>
              </a:rPr>
              <a:t>MARCO ESTRATÉGICO DEL CENTRO</a:t>
            </a:r>
            <a:br>
              <a:rPr lang="es-ES" sz="2800" b="1" dirty="0">
                <a:latin typeface="Calibri" pitchFamily="34" charset="0"/>
              </a:rPr>
            </a:br>
            <a:endParaRPr lang="es-ES" sz="2800" b="1" dirty="0">
              <a:latin typeface="Calibri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22" t="45894" r="35216" b="24757"/>
          <a:stretch/>
        </p:blipFill>
        <p:spPr bwMode="auto">
          <a:xfrm>
            <a:off x="1022684" y="1700808"/>
            <a:ext cx="7500857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9219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MISIÓN DEL CENTRO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7" t="35433" r="25371" b="21607"/>
          <a:stretch/>
        </p:blipFill>
        <p:spPr bwMode="auto">
          <a:xfrm>
            <a:off x="395536" y="1628800"/>
            <a:ext cx="8352928" cy="4243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403648" y="2276872"/>
            <a:ext cx="1660828" cy="2068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  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971600" y="3429000"/>
            <a:ext cx="1728192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971600" y="4437112"/>
            <a:ext cx="1800200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 flipH="1">
            <a:off x="1403648" y="5511114"/>
            <a:ext cx="1747324" cy="2941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037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Debemos demostrar a la sociedad que estamos cumpliendo con la labor encomendada: ¿ cual es?</a:t>
            </a:r>
          </a:p>
          <a:p>
            <a:r>
              <a:rPr lang="es-ES" dirty="0"/>
              <a:t>Identificar la verdadera labor o razón de ser de nuestro centro: “ Los 5 por qué”: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ADN de nuestra Misión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916175"/>
              </p:ext>
            </p:extLst>
          </p:nvPr>
        </p:nvGraphicFramePr>
        <p:xfrm>
          <a:off x="899593" y="2924944"/>
          <a:ext cx="7560840" cy="2824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r>
                        <a:rPr lang="es-ES" dirty="0"/>
                        <a:t>1er</a:t>
                      </a:r>
                      <a:r>
                        <a:rPr lang="es-ES" baseline="0" dirty="0"/>
                        <a:t> </a:t>
                      </a:r>
                    </a:p>
                    <a:p>
                      <a:pPr algn="ctr"/>
                      <a:r>
                        <a:rPr lang="es-ES" baseline="0" dirty="0"/>
                        <a:t>por qué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</a:t>
                      </a:r>
                    </a:p>
                    <a:p>
                      <a:pPr algn="ctr"/>
                      <a:r>
                        <a:rPr lang="es-ES" dirty="0"/>
                        <a:t>Nuestra</a:t>
                      </a:r>
                      <a:r>
                        <a:rPr lang="es-ES" baseline="0" dirty="0"/>
                        <a:t> </a:t>
                      </a:r>
                    </a:p>
                    <a:p>
                      <a:r>
                        <a:rPr lang="es-ES" baseline="0" dirty="0"/>
                        <a:t>Razón de ser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801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3020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VISION PARA EL 2016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6" t="42423" r="32892" b="27110"/>
          <a:stretch/>
        </p:blipFill>
        <p:spPr bwMode="auto">
          <a:xfrm>
            <a:off x="395536" y="1484784"/>
            <a:ext cx="828092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71600" y="3501008"/>
            <a:ext cx="1728192" cy="2520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971600" y="4653136"/>
            <a:ext cx="1728192" cy="2160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6623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878281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ES" b="1" u="sng" dirty="0">
                <a:latin typeface="Calibri" pitchFamily="34" charset="0"/>
              </a:rPr>
              <a:t>Qué: </a:t>
            </a:r>
            <a:r>
              <a:rPr lang="es-ES" b="1" dirty="0">
                <a:latin typeface="Calibri" pitchFamily="34" charset="0"/>
              </a:rPr>
              <a:t>Queremos ser, representa la esencia de la estrategia, debe tener la </a:t>
            </a:r>
            <a:r>
              <a:rPr lang="es-ES" b="1" i="1" dirty="0">
                <a:latin typeface="Calibri" pitchFamily="34" charset="0"/>
              </a:rPr>
              <a:t>meta concisa y ambiciosa </a:t>
            </a:r>
            <a:r>
              <a:rPr lang="es-ES" b="1" dirty="0">
                <a:latin typeface="Calibri" pitchFamily="34" charset="0"/>
              </a:rPr>
              <a:t>que se logrará con la estrategia seleccionada. </a:t>
            </a:r>
          </a:p>
          <a:p>
            <a:pPr marL="457200" indent="-457200" algn="just">
              <a:buFont typeface="+mj-lt"/>
              <a:buAutoNum type="arabicPeriod"/>
            </a:pPr>
            <a:endParaRPr lang="es-ES" b="1" dirty="0">
              <a:latin typeface="Calibri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b="1" u="sng" dirty="0">
                <a:latin typeface="Calibri" pitchFamily="34" charset="0"/>
              </a:rPr>
              <a:t>Cómo: </a:t>
            </a:r>
            <a:r>
              <a:rPr lang="es-ES" b="1" dirty="0">
                <a:latin typeface="Calibri" pitchFamily="34" charset="0"/>
              </a:rPr>
              <a:t>lo vamos a conseguir, es la</a:t>
            </a:r>
            <a:r>
              <a:rPr lang="es-ES" b="1" i="1" dirty="0">
                <a:latin typeface="Calibri" pitchFamily="34" charset="0"/>
              </a:rPr>
              <a:t> propuesta de valor</a:t>
            </a:r>
            <a:r>
              <a:rPr lang="es-ES" b="1" dirty="0">
                <a:latin typeface="Calibri" pitchFamily="34" charset="0"/>
              </a:rPr>
              <a:t> a de atraer o tener en cuenta a todos los grupos de interés  para conseguir el apoyo de todos. Cual es el enfoque diferenciador de nuestro centro. Qué actividades vamos a llevar a cabo para hacerles llegar esa propuesta de valor diferenciada. Como el centro se compromete satisfacer de manera diferenciada las necesidades y expectativas de los alumnos, familia y sociedad. Cuales son los FCE de esa propuesta estratégica.</a:t>
            </a:r>
          </a:p>
          <a:p>
            <a:pPr marL="457200" indent="-457200" algn="just">
              <a:buFont typeface="+mj-lt"/>
              <a:buAutoNum type="arabicPeriod"/>
            </a:pPr>
            <a:endParaRPr lang="es-ES" b="1" dirty="0">
              <a:latin typeface="Calibri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b="1" u="sng" dirty="0">
                <a:latin typeface="Calibri" pitchFamily="34" charset="0"/>
              </a:rPr>
              <a:t>Cuándo: </a:t>
            </a:r>
            <a:r>
              <a:rPr lang="es-ES" b="1" dirty="0">
                <a:latin typeface="Calibri" pitchFamily="34" charset="0"/>
              </a:rPr>
              <a:t>El </a:t>
            </a:r>
            <a:r>
              <a:rPr lang="es-ES" b="1" i="1" dirty="0">
                <a:latin typeface="Calibri" pitchFamily="34" charset="0"/>
              </a:rPr>
              <a:t>horizonte temporal</a:t>
            </a:r>
            <a:r>
              <a:rPr lang="es-ES" b="1" dirty="0">
                <a:latin typeface="Calibri" pitchFamily="34" charset="0"/>
              </a:rPr>
              <a:t>: para cuando queremos conseguir alcanzarla</a:t>
            </a:r>
          </a:p>
          <a:p>
            <a:pPr marL="457200" indent="-457200" algn="just">
              <a:buFont typeface="+mj-lt"/>
              <a:buAutoNum type="arabicPeriod"/>
            </a:pPr>
            <a:endParaRPr lang="es-ES" b="1" dirty="0">
              <a:latin typeface="Calibri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ADN de nuestra Visión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3380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400" dirty="0"/>
              <a:t>Los FCE son aquellos factores, impulsores que serán  determinantes para alcanzar los resultados planificados para alcanzar la Visión.</a:t>
            </a:r>
          </a:p>
          <a:p>
            <a:r>
              <a:rPr lang="es-ES" sz="2400" dirty="0"/>
              <a:t>En todas las organizaciones hay actividades que son críticas para lograr ventajas diferenciales a largo plazo y que deberán estar recogidas en la propuesta de valor : la estrategia. </a:t>
            </a:r>
          </a:p>
          <a:p>
            <a:r>
              <a:rPr lang="es-ES" sz="2400" dirty="0"/>
              <a:t>Cada objetivo estratégico debería tener asociados o identificados sus factores críticos o claves de éxito.</a:t>
            </a:r>
          </a:p>
          <a:p>
            <a:r>
              <a:rPr lang="es-ES" sz="2400" dirty="0"/>
              <a:t>Por lo tanto los FCE se identifican después de tener concretada: la Misión, Visión, Valores y Propuesta de valor.</a:t>
            </a:r>
          </a:p>
          <a:p>
            <a:pPr marL="0" indent="0">
              <a:buNone/>
            </a:pPr>
            <a:endParaRPr lang="es-ES" sz="2400" dirty="0"/>
          </a:p>
          <a:p>
            <a:endParaRPr lang="es-ES" sz="24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Factores críticos o claves de éxito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2260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VALORES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27584" y="1700808"/>
            <a:ext cx="2232248" cy="9361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Valores personales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827584" y="4005064"/>
            <a:ext cx="2232248" cy="9361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Valores centrales o fundamentales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827584" y="2816932"/>
            <a:ext cx="2232248" cy="9361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Valores organizativos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275856" y="1700808"/>
            <a:ext cx="525658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Qué 5 valores representan mejor quienes somos.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275856" y="2816932"/>
            <a:ext cx="5256584" cy="936104"/>
          </a:xfrm>
          <a:prstGeom prst="rect">
            <a:avLst/>
          </a:prstGeom>
          <a:solidFill>
            <a:srgbClr val="C412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Qué 5 valores describen mejor como funciona </a:t>
            </a:r>
          </a:p>
          <a:p>
            <a:pPr algn="ctr"/>
            <a:r>
              <a:rPr lang="es-ES" dirty="0"/>
              <a:t>nuestro departamento y el centro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275856" y="4005064"/>
            <a:ext cx="5256584" cy="93610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Qué 5 valores, creencias, principios e ideas de cómo han de hacerse las cosas de manera ética y profesional.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827584" y="5157192"/>
            <a:ext cx="7704856" cy="14401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es-ES" sz="1600" dirty="0">
                <a:solidFill>
                  <a:schemeClr val="tx1"/>
                </a:solidFill>
                <a:latin typeface="Calibri" pitchFamily="34" charset="0"/>
              </a:rPr>
              <a:t>¿Nuestros comportamientos diarios son coherentes con los valores centrales?</a:t>
            </a:r>
          </a:p>
          <a:p>
            <a:pPr marL="285750" indent="-285750" algn="ctr">
              <a:buFontTx/>
              <a:buChar char="-"/>
            </a:pPr>
            <a:r>
              <a:rPr lang="es-ES" sz="1600" dirty="0">
                <a:solidFill>
                  <a:schemeClr val="tx1"/>
                </a:solidFill>
                <a:latin typeface="Calibri" pitchFamily="34" charset="0"/>
              </a:rPr>
              <a:t>- ¿Entendemos que nuestra forma de actuar de acuerdo a esos valores ideales contribuirá al éxito de todos, a cumplir con la Misión del centro?</a:t>
            </a:r>
          </a:p>
          <a:p>
            <a:pPr marL="285750" indent="-285750" algn="ctr">
              <a:buFontTx/>
              <a:buChar char="-"/>
            </a:pPr>
            <a:r>
              <a:rPr lang="es-ES" sz="1600" dirty="0">
                <a:solidFill>
                  <a:schemeClr val="tx1"/>
                </a:solidFill>
                <a:latin typeface="Calibri" pitchFamily="34" charset="0"/>
              </a:rPr>
              <a:t>¿los valores que defendemos como ideales son los mismos en todos las personas del centro en todos sus niveles, los medimos? </a:t>
            </a:r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212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es-ES" dirty="0"/>
              <a:t>Entender valores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691680" y="1700808"/>
            <a:ext cx="5328592" cy="6480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VALOR:  TRABAJO EN EQUIPO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691680" y="2348880"/>
            <a:ext cx="2664296" cy="50405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Qué entendemos 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355976" y="2348880"/>
            <a:ext cx="2664296" cy="50405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Qué esperamos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691680" y="2852936"/>
            <a:ext cx="2664296" cy="2808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es-ES" b="1" dirty="0"/>
              <a:t>Implicación activa de los profesores</a:t>
            </a:r>
          </a:p>
          <a:p>
            <a:pPr marL="285750" indent="-285750" algn="ctr">
              <a:buFontTx/>
              <a:buChar char="-"/>
            </a:pPr>
            <a:r>
              <a:rPr lang="es-ES" b="1" dirty="0"/>
              <a:t>Colaboración estrecha entre personas o departamentos</a:t>
            </a:r>
          </a:p>
          <a:p>
            <a:pPr marL="285750" indent="-285750" algn="ctr">
              <a:buFontTx/>
              <a:buChar char="-"/>
            </a:pPr>
            <a:r>
              <a:rPr lang="es-ES" b="1" dirty="0"/>
              <a:t>Intercambiar toda la información clave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355976" y="2852936"/>
            <a:ext cx="2664296" cy="2808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- Que los profesores colaboren, apoyen, se impliquen el logro de los objetivos del grupo, del centro.</a:t>
            </a:r>
          </a:p>
          <a:p>
            <a:pPr algn="ctr"/>
            <a:r>
              <a:rPr lang="es-ES" b="1" dirty="0"/>
              <a:t>- Que los profesores aporten nuevas ideas para mejorar</a:t>
            </a:r>
          </a:p>
          <a:p>
            <a:pPr algn="ctr"/>
            <a:endParaRPr lang="es-ES" b="1" dirty="0"/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578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Puntos fuertes y débiles de nuestra cultura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187624" y="1916832"/>
            <a:ext cx="3240360" cy="7200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FUERTES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187624" y="2636912"/>
            <a:ext cx="3240360" cy="31683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4860032" y="1916832"/>
            <a:ext cx="3240360" cy="7200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DEBILES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860032" y="2636912"/>
            <a:ext cx="3240360" cy="31683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3356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2564904"/>
            <a:ext cx="8407893" cy="2646033"/>
          </a:xfrm>
        </p:spPr>
        <p:txBody>
          <a:bodyPr/>
          <a:lstStyle/>
          <a:p>
            <a:pPr algn="ctr"/>
            <a:r>
              <a:rPr lang="es-ES" sz="2800" dirty="0"/>
              <a:t>El principal objetivo de un análisis DAFO es ayudar a una organización a encontrar sus factores estratégicos críticos, para una vez identificados, usarlos y apoyar en ellos los cambios organizacionales.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676275"/>
          </a:xfrm>
          <a:noFill/>
        </p:spPr>
        <p:txBody>
          <a:bodyPr/>
          <a:lstStyle/>
          <a:p>
            <a:r>
              <a:rPr lang="es-ES" sz="2800" b="1" dirty="0"/>
              <a:t>OBJETIVO DEL DAFO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919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44824"/>
            <a:ext cx="8435975" cy="453692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s-ES" sz="2400" dirty="0"/>
              <a:t>Análisis de los alumnos y familias tanto del centro como fuera de él.</a:t>
            </a:r>
          </a:p>
          <a:p>
            <a:pPr>
              <a:lnSpc>
                <a:spcPct val="80000"/>
              </a:lnSpc>
            </a:pPr>
            <a:r>
              <a:rPr lang="es-ES" sz="2400" dirty="0"/>
              <a:t>Análisis de otros centros y de su posible competencia</a:t>
            </a:r>
          </a:p>
          <a:p>
            <a:pPr>
              <a:lnSpc>
                <a:spcPct val="80000"/>
              </a:lnSpc>
            </a:pPr>
            <a:r>
              <a:rPr lang="es-ES" sz="2400" dirty="0"/>
              <a:t>Evaluación de proveedores, transportes</a:t>
            </a:r>
          </a:p>
          <a:p>
            <a:pPr>
              <a:lnSpc>
                <a:spcPct val="80000"/>
              </a:lnSpc>
            </a:pPr>
            <a:r>
              <a:rPr lang="es-ES" sz="2400" dirty="0"/>
              <a:t>Análisis de cómo las decisiones de los grupos de interés  (administración, gobierno, sindicatos, gremios, comunidad) pueden afectar al centro.</a:t>
            </a:r>
          </a:p>
          <a:p>
            <a:pPr>
              <a:lnSpc>
                <a:spcPct val="80000"/>
              </a:lnSpc>
            </a:pPr>
            <a:r>
              <a:rPr lang="es-ES" sz="2400" dirty="0"/>
              <a:t>Analizar aspectos demográficos, políticos, legislativos, socioculturales, económicos, tecnológicos, etc.</a:t>
            </a:r>
          </a:p>
          <a:p>
            <a:pPr>
              <a:lnSpc>
                <a:spcPct val="80000"/>
              </a:lnSpc>
            </a:pPr>
            <a:r>
              <a:rPr lang="es-ES" sz="2400" dirty="0"/>
              <a:t>Estudio de las variables macroeconómicas: paro, </a:t>
            </a:r>
            <a:r>
              <a:rPr lang="es-ES" sz="2400" dirty="0" err="1"/>
              <a:t>etc</a:t>
            </a:r>
            <a:endParaRPr lang="es-ES" sz="2400" dirty="0"/>
          </a:p>
          <a:p>
            <a:pPr>
              <a:lnSpc>
                <a:spcPct val="80000"/>
              </a:lnSpc>
            </a:pPr>
            <a:r>
              <a:rPr lang="es-ES" sz="2400" dirty="0"/>
              <a:t>Alumnos, familias: por qué nos prefieren, o no nos prefieren</a:t>
            </a:r>
          </a:p>
          <a:p>
            <a:pPr>
              <a:lnSpc>
                <a:spcPct val="80000"/>
              </a:lnSpc>
            </a:pPr>
            <a:r>
              <a:rPr lang="es-ES" sz="2400" dirty="0"/>
              <a:t>Organismos legisladores o reguladores de nuestra actividad: Quienes son, como afectan a nuestro funcionamiento.</a:t>
            </a: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ES" sz="2400" b="1" dirty="0"/>
              <a:t>Identificar la situación externa del centro:</a:t>
            </a:r>
            <a:br>
              <a:rPr lang="es-ES" sz="2400" b="1" dirty="0"/>
            </a:br>
            <a:r>
              <a:rPr lang="es-ES" sz="2400" b="1" dirty="0"/>
              <a:t> Amenazas y Oportunidades A/O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015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44824"/>
            <a:ext cx="8229600" cy="4608364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" sz="2000" dirty="0"/>
              <a:t>Análisis de los recursos humanos ( cualificación ), económicos (distribución del presupuesto) , instalaciones, etc.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Análisis del sistema de la comunicación interna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Análisis de la imagen del centro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Análisis de los procesos educativos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Análisis del servicio de atención a alumnos con NEE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Análisis de los servicios que presta el IES con respecto a otros centros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Situación de los  servicios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Estrategia publicidad y promoción.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Planificación financiera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Capacidad de realización de actividades extraescolares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Recursos disponibles 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Estructura organizacional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Tecnología implantada</a:t>
            </a:r>
          </a:p>
          <a:p>
            <a:pPr>
              <a:lnSpc>
                <a:spcPct val="80000"/>
              </a:lnSpc>
            </a:pPr>
            <a:r>
              <a:rPr lang="es-ES" sz="2000" dirty="0"/>
              <a:t>El sistema de control de gestión </a:t>
            </a:r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11163"/>
            <a:ext cx="8147050" cy="1006475"/>
          </a:xfrm>
        </p:spPr>
        <p:txBody>
          <a:bodyPr>
            <a:normAutofit/>
          </a:bodyPr>
          <a:lstStyle/>
          <a:p>
            <a:r>
              <a:rPr lang="es-ES" sz="2400" b="1" dirty="0"/>
              <a:t>Identificar la situación interna: </a:t>
            </a:r>
            <a:br>
              <a:rPr lang="es-ES" sz="2400" b="1" dirty="0"/>
            </a:br>
            <a:r>
              <a:rPr lang="es-ES" sz="2400" b="1" dirty="0"/>
              <a:t>Fortalezas y Debilidades F/D</a:t>
            </a:r>
            <a:endParaRPr lang="es-ES" sz="2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3394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52413" y="1981200"/>
            <a:ext cx="4243387" cy="4114800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s-ES" u="sng" dirty="0"/>
              <a:t>ANALISIS INTERNO:</a:t>
            </a:r>
          </a:p>
          <a:p>
            <a:pPr>
              <a:buFontTx/>
              <a:buNone/>
            </a:pPr>
            <a:r>
              <a:rPr lang="es-ES" b="1" dirty="0"/>
              <a:t>-  Liderazgo </a:t>
            </a:r>
          </a:p>
          <a:p>
            <a:pPr>
              <a:buFontTx/>
              <a:buChar char="-"/>
            </a:pPr>
            <a:r>
              <a:rPr lang="es-ES" b="1" dirty="0"/>
              <a:t> Estrategia</a:t>
            </a:r>
          </a:p>
          <a:p>
            <a:pPr>
              <a:buFontTx/>
              <a:buChar char="-"/>
            </a:pPr>
            <a:r>
              <a:rPr lang="es-ES" b="1" dirty="0"/>
              <a:t> Personas</a:t>
            </a:r>
          </a:p>
          <a:p>
            <a:pPr>
              <a:buFontTx/>
              <a:buChar char="-"/>
            </a:pPr>
            <a:r>
              <a:rPr lang="es-ES" b="1" dirty="0"/>
              <a:t> Alianzas/recursos </a:t>
            </a:r>
          </a:p>
          <a:p>
            <a:pPr>
              <a:buFontTx/>
              <a:buChar char="-"/>
            </a:pPr>
            <a:r>
              <a:rPr lang="es-ES" b="1" dirty="0"/>
              <a:t> Procesos </a:t>
            </a:r>
          </a:p>
          <a:p>
            <a:pPr>
              <a:buFontTx/>
              <a:buChar char="-"/>
            </a:pPr>
            <a:r>
              <a:rPr lang="es-ES" b="1" dirty="0"/>
              <a:t> Servicio educativo </a:t>
            </a:r>
          </a:p>
          <a:p>
            <a:pPr>
              <a:buFontTx/>
              <a:buNone/>
            </a:pPr>
            <a:endParaRPr lang="es-ES" dirty="0"/>
          </a:p>
        </p:txBody>
      </p:sp>
      <p:sp>
        <p:nvSpPr>
          <p:cNvPr id="2151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48200" y="1981200"/>
            <a:ext cx="4171950" cy="4114800"/>
          </a:xfrm>
          <a:solidFill>
            <a:srgbClr val="CCFF9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s-ES" u="sng" dirty="0"/>
              <a:t>ANALISIS EXTERNO:</a:t>
            </a:r>
          </a:p>
          <a:p>
            <a:pPr>
              <a:buFontTx/>
              <a:buNone/>
            </a:pPr>
            <a:r>
              <a:rPr lang="es-ES" b="1" dirty="0"/>
              <a:t>- Sector educativo</a:t>
            </a:r>
          </a:p>
          <a:p>
            <a:pPr>
              <a:buFontTx/>
              <a:buChar char="-"/>
            </a:pPr>
            <a:r>
              <a:rPr lang="es-ES" b="1" dirty="0"/>
              <a:t>La economía</a:t>
            </a:r>
          </a:p>
          <a:p>
            <a:pPr>
              <a:buFontTx/>
              <a:buChar char="-"/>
            </a:pPr>
            <a:r>
              <a:rPr lang="es-ES" b="1" dirty="0"/>
              <a:t>La demografía</a:t>
            </a:r>
          </a:p>
          <a:p>
            <a:pPr>
              <a:buFontTx/>
              <a:buChar char="-"/>
            </a:pPr>
            <a:r>
              <a:rPr lang="es-ES" b="1" dirty="0"/>
              <a:t>Competencia</a:t>
            </a:r>
          </a:p>
          <a:p>
            <a:pPr>
              <a:buFontTx/>
              <a:buChar char="-"/>
            </a:pPr>
            <a:r>
              <a:rPr lang="es-ES" b="1" dirty="0"/>
              <a:t>La Política</a:t>
            </a:r>
            <a:r>
              <a:rPr lang="es-ES" dirty="0"/>
              <a:t> </a:t>
            </a:r>
          </a:p>
          <a:p>
            <a:pPr>
              <a:buFontTx/>
              <a:buChar char="-"/>
            </a:pPr>
            <a:r>
              <a:rPr lang="es-ES" b="1" dirty="0"/>
              <a:t>La legislación: </a:t>
            </a:r>
            <a:r>
              <a:rPr lang="es-ES" dirty="0"/>
              <a:t>LOMCE, PRL, 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5662"/>
          </a:xfrm>
          <a:noFill/>
        </p:spPr>
        <p:txBody>
          <a:bodyPr/>
          <a:lstStyle/>
          <a:p>
            <a:r>
              <a:rPr lang="es-ES" sz="2400" b="1"/>
              <a:t>QUÉ FACTORES ANALIZAMOS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864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43" name="Group 9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50952592"/>
              </p:ext>
            </p:extLst>
          </p:nvPr>
        </p:nvGraphicFramePr>
        <p:xfrm>
          <a:off x="395536" y="764704"/>
          <a:ext cx="8355013" cy="5674361"/>
        </p:xfrm>
        <a:graphic>
          <a:graphicData uri="http://schemas.openxmlformats.org/drawingml/2006/table">
            <a:tbl>
              <a:tblPr/>
              <a:tblGrid>
                <a:gridCol w="893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7850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ANALISIS DAFO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325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INTERNO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CONTROLABLE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EXTERNO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CONTROLABLE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06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Describe los factores en los cuales poseemos una posición desfavorable respecto a otros centros.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Describen los factores actuales o futuros que pueden poner en peligro la supervivencia o buen funcionamiento del centro. 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28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Describe los recursos y las destrezas que ha adquirido el centro, ¿en qué nos diferenciamos?, ¿Qué sabemos hacer mejor?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Describen las oportunidades que tenemos para crecer y mejorar y que necesitamos  reconocer a tiempo.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6362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996952"/>
            <a:ext cx="8229600" cy="1439664"/>
          </a:xfr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dirty="0"/>
              <a:t>Nos ayudará a identificar a partir del DAFO las posibles alternativas estratégicas del IES, nos permite comparar las posibles estrategias viables.</a:t>
            </a:r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b="1"/>
              <a:t>EL ANALISIS CAME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6473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Grp="1" noChangeArrowheads="1"/>
          </p:cNvSpPr>
          <p:nvPr>
            <p:ph idx="1"/>
          </p:nvPr>
        </p:nvSpPr>
        <p:spPr>
          <a:xfrm>
            <a:off x="611188" y="2276872"/>
            <a:ext cx="3025775" cy="373499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s-ES" sz="2400" b="1" dirty="0"/>
              <a:t>DEBILIDADES                          </a:t>
            </a:r>
          </a:p>
          <a:p>
            <a:pPr>
              <a:lnSpc>
                <a:spcPct val="90000"/>
              </a:lnSpc>
              <a:buFontTx/>
              <a:buNone/>
            </a:pPr>
            <a:endParaRPr lang="es-ES" sz="24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b="1" dirty="0"/>
              <a:t>AMENAZAS</a:t>
            </a:r>
          </a:p>
          <a:p>
            <a:pPr>
              <a:lnSpc>
                <a:spcPct val="90000"/>
              </a:lnSpc>
              <a:buFontTx/>
              <a:buNone/>
            </a:pPr>
            <a:endParaRPr lang="es-ES" sz="2400" b="1" dirty="0"/>
          </a:p>
          <a:p>
            <a:pPr>
              <a:lnSpc>
                <a:spcPct val="90000"/>
              </a:lnSpc>
              <a:buFontTx/>
              <a:buNone/>
            </a:pPr>
            <a:endParaRPr lang="es-ES" sz="24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b="1" dirty="0"/>
              <a:t>FORTALEZAS</a:t>
            </a:r>
          </a:p>
          <a:p>
            <a:pPr>
              <a:lnSpc>
                <a:spcPct val="90000"/>
              </a:lnSpc>
              <a:buFontTx/>
              <a:buNone/>
            </a:pPr>
            <a:endParaRPr lang="es-ES" sz="2400" b="1" dirty="0"/>
          </a:p>
          <a:p>
            <a:pPr>
              <a:lnSpc>
                <a:spcPct val="90000"/>
              </a:lnSpc>
              <a:buFontTx/>
              <a:buNone/>
            </a:pPr>
            <a:endParaRPr lang="es-ES" sz="24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b="1" dirty="0"/>
              <a:t>OPORTUNIDADES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676275"/>
          </a:xfrm>
          <a:noFill/>
        </p:spPr>
        <p:txBody>
          <a:bodyPr/>
          <a:lstStyle/>
          <a:p>
            <a:r>
              <a:rPr lang="es-ES" sz="2400" b="1">
                <a:solidFill>
                  <a:schemeClr val="bg1"/>
                </a:solidFill>
              </a:rPr>
              <a:t>DECISIONES CAME</a:t>
            </a: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3852863" y="2420938"/>
            <a:ext cx="11509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3852863" y="3573463"/>
            <a:ext cx="11493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3852863" y="4724400"/>
            <a:ext cx="12223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3875088" y="5661025"/>
            <a:ext cx="122396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6084888" y="2060575"/>
            <a:ext cx="2447925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" sz="3200" b="1"/>
              <a:t>C</a:t>
            </a:r>
            <a:r>
              <a:rPr lang="es-ES" sz="2000"/>
              <a:t>ORREGIR</a:t>
            </a:r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6084888" y="4365625"/>
            <a:ext cx="2447925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" sz="3200" b="1"/>
              <a:t>M</a:t>
            </a:r>
            <a:r>
              <a:rPr lang="es-ES" sz="2000"/>
              <a:t>ANTENER</a:t>
            </a:r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6084888" y="3213100"/>
            <a:ext cx="2447925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" sz="3200" b="1"/>
              <a:t>A</a:t>
            </a:r>
            <a:r>
              <a:rPr lang="es-ES" sz="2000"/>
              <a:t>FRONTAR</a:t>
            </a: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6084888" y="5373688"/>
            <a:ext cx="2447925" cy="576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s-ES" sz="3200" b="1"/>
              <a:t>E</a:t>
            </a:r>
            <a:r>
              <a:rPr lang="es-ES" sz="2000"/>
              <a:t>XPLOTAR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5197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76" name="Group 6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573488"/>
              </p:ext>
            </p:extLst>
          </p:nvPr>
        </p:nvGraphicFramePr>
        <p:xfrm>
          <a:off x="107504" y="1196752"/>
          <a:ext cx="8713663" cy="5364480"/>
        </p:xfrm>
        <a:graphic>
          <a:graphicData uri="http://schemas.openxmlformats.org/drawingml/2006/table">
            <a:tbl>
              <a:tblPr/>
              <a:tblGrid>
                <a:gridCol w="525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3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215">
                <a:tc rowSpan="2"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ANALISIS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EXTERNO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65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OPORTUNIDADES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AMENAZAS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3259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FORTALEZAS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OFENSIVAS (FO)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Qué podemos hacer para maximizar nuestras Fortalezas de manera que podamos lograr el máximo aprovechamiento de las Oportunidades 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DEFENSIVAS (FA)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¿Qué podemos hacer para minimizar el impacto negativo de las Amenazas identificadas en el entorno, mediante el máximo aprovechamiento de nuestras Fortalezas?.</a:t>
                      </a:r>
                      <a:r>
                        <a:rPr kumimoji="0" lang="es-E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325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DEBILIDADES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REORIENTACIÓN O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ADAPTATIVAS (DO)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¿Qué podemos hacer para minimizar el impacto negativo que pueden tener nuestras debilidades, en el máximo aprovechamiento de las Oportunidades?. 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SUPERVIVENCIA (DA)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¿Qué debemos hacer para reducir los efectos negativos que pueden tener nuestras Debilidades, ante las Amenazas que hemos identificado en el entorno?.</a:t>
                      </a:r>
                      <a:b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15937"/>
          </a:xfrm>
          <a:noFill/>
        </p:spPr>
        <p:txBody>
          <a:bodyPr/>
          <a:lstStyle/>
          <a:p>
            <a:r>
              <a:rPr lang="es-ES" sz="2000" b="1" dirty="0">
                <a:solidFill>
                  <a:schemeClr val="bg1"/>
                </a:solidFill>
              </a:rPr>
              <a:t>ESTRATEGIAS CAME-DAFO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3725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23" name="Group 79"/>
          <p:cNvGraphicFramePr>
            <a:graphicFrameLocks noGrp="1"/>
          </p:cNvGraphicFramePr>
          <p:nvPr/>
        </p:nvGraphicFramePr>
        <p:xfrm>
          <a:off x="0" y="469900"/>
          <a:ext cx="8915400" cy="5911851"/>
        </p:xfrm>
        <a:graphic>
          <a:graphicData uri="http://schemas.openxmlformats.org/drawingml/2006/table">
            <a:tbl>
              <a:tblPr/>
              <a:tblGrid>
                <a:gridCol w="258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3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79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MATRIZ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DAFO/CAME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FORTALEZAS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F1:__________________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F2:__________________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F3:__________________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DEBILIDADES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D1:__________________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D2:__________________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D3:__________________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53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OPORTUNIDADES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O1:______________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O2:______________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O3:______________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ESTRATEGIAS (FO)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2:_______________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3:_______________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ESTRATEGIAS (DO)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1:___________________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2:___________________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6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AMEZAZAS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A1:_______________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A2:_______________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A3:_______________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ESTRATEGIAS (FA)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2:________________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3:________________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ESTRATEGIAS (DA)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3:__________________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2087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Cuadrícul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211</TotalTime>
  <Words>1130</Words>
  <Application>Microsoft Office PowerPoint</Application>
  <PresentationFormat>Presentación en pantalla (4:3)</PresentationFormat>
  <Paragraphs>207</Paragraphs>
  <Slides>19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Bell MT</vt:lpstr>
      <vt:lpstr>Calibri</vt:lpstr>
      <vt:lpstr>Franklin Gothic Medium</vt:lpstr>
      <vt:lpstr>Times New Roman</vt:lpstr>
      <vt:lpstr>Wingdings</vt:lpstr>
      <vt:lpstr>Wingdings 2</vt:lpstr>
      <vt:lpstr>Cuadrícula</vt:lpstr>
      <vt:lpstr>Marco estratégico del centro educativo      Elaboración propia  </vt:lpstr>
      <vt:lpstr>MARCO ESTRATÉGICO DEL CENTRO </vt:lpstr>
      <vt:lpstr>MISIÓN DEL CENTRO</vt:lpstr>
      <vt:lpstr>ADN de nuestra Misión</vt:lpstr>
      <vt:lpstr>VISION PARA EL 2016</vt:lpstr>
      <vt:lpstr>ADN de nuestra Visión</vt:lpstr>
      <vt:lpstr>Factores críticos o claves de éxito</vt:lpstr>
      <vt:lpstr>VALORES </vt:lpstr>
      <vt:lpstr>Entender valores</vt:lpstr>
      <vt:lpstr>Puntos fuertes y débiles de nuestra cultura</vt:lpstr>
      <vt:lpstr>OBJETIVO DEL DAFO </vt:lpstr>
      <vt:lpstr>Identificar la situación externa del centro:  Amenazas y Oportunidades A/O</vt:lpstr>
      <vt:lpstr>Identificar la situación interna:  Fortalezas y Debilidades F/D</vt:lpstr>
      <vt:lpstr>QUÉ FACTORES ANALIZAMOS</vt:lpstr>
      <vt:lpstr>Presentación de PowerPoint</vt:lpstr>
      <vt:lpstr>EL ANALISIS CAME</vt:lpstr>
      <vt:lpstr>DECISIONES CAME</vt:lpstr>
      <vt:lpstr>ESTRATEGIAS CAME-DAFO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ESTRATEGICO DEL CENTRO</dc:title>
  <dc:creator>Ernesto Castello Alfaro</dc:creator>
  <cp:lastModifiedBy>usuari</cp:lastModifiedBy>
  <cp:revision>53</cp:revision>
  <dcterms:created xsi:type="dcterms:W3CDTF">2013-09-11T08:10:43Z</dcterms:created>
  <dcterms:modified xsi:type="dcterms:W3CDTF">2020-08-21T16:15:44Z</dcterms:modified>
</cp:coreProperties>
</file>